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63F78C-6AB4-FA82-755A-FC54959E18F2}" name="Brit Julbø" initials="BJ" userId="S::BJI@hvl.no::bc56511a-127b-4143-8583-02a7619d990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88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5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854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053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182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963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756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661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288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986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400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7FD5A-DF46-4F17-AF93-5CD2D2874E99}" type="datetimeFigureOut">
              <a:rPr lang="nb-NO" smtClean="0"/>
              <a:t>29.07.2025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A7055-B74E-4EC5-AB45-D84D7EFF5A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409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Sylinder 10"/>
          <p:cNvSpPr txBox="1"/>
          <p:nvPr/>
        </p:nvSpPr>
        <p:spPr>
          <a:xfrm>
            <a:off x="737889" y="158478"/>
            <a:ext cx="958132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dirty="0"/>
              <a:t>Fakultet for teknologi, miljø- og samfunnsvitskap – terminplan 2025/26 pr. 03.04.25</a:t>
            </a:r>
          </a:p>
          <a:p>
            <a:endParaRPr lang="nb-NO" dirty="0"/>
          </a:p>
        </p:txBody>
      </p:sp>
      <p:sp>
        <p:nvSpPr>
          <p:cNvPr id="14" name="Rektangel 13"/>
          <p:cNvSpPr/>
          <p:nvPr/>
        </p:nvSpPr>
        <p:spPr>
          <a:xfrm>
            <a:off x="815009" y="800719"/>
            <a:ext cx="596348" cy="2464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Rektangel 14"/>
          <p:cNvSpPr/>
          <p:nvPr/>
        </p:nvSpPr>
        <p:spPr>
          <a:xfrm>
            <a:off x="815009" y="553450"/>
            <a:ext cx="596348" cy="26019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TekstSylinder 15"/>
          <p:cNvSpPr txBox="1"/>
          <p:nvPr/>
        </p:nvSpPr>
        <p:spPr>
          <a:xfrm>
            <a:off x="1502797" y="553450"/>
            <a:ext cx="3745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Undervisningsfrie dager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1502797" y="806455"/>
            <a:ext cx="14550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Eksamensperiode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4268035" y="2890515"/>
            <a:ext cx="3226366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000" dirty="0"/>
              <a:t>31.7 – 8.8 Forkurs for nautikk </a:t>
            </a:r>
          </a:p>
          <a:p>
            <a:r>
              <a:rPr lang="nb-NO" sz="1000" dirty="0"/>
              <a:t>4.8 – 8.8 Mulighet for mattekurs, </a:t>
            </a:r>
            <a:r>
              <a:rPr lang="nb-NO" sz="1000" dirty="0" err="1"/>
              <a:t>ing</a:t>
            </a:r>
            <a:r>
              <a:rPr lang="nb-NO" sz="1000" dirty="0"/>
              <a:t> og øk/</a:t>
            </a:r>
            <a:r>
              <a:rPr lang="nb-NO" sz="1000" dirty="0" err="1"/>
              <a:t>adm</a:t>
            </a:r>
            <a:endParaRPr lang="nb-NO" sz="1000" dirty="0">
              <a:cs typeface="Calibri"/>
            </a:endParaRPr>
          </a:p>
          <a:p>
            <a:r>
              <a:rPr lang="nb-NO" sz="1000" dirty="0"/>
              <a:t>7.8 – 8.8 Mulighet for digital fakultets/institutt samling</a:t>
            </a:r>
          </a:p>
          <a:p>
            <a:r>
              <a:rPr lang="nb-NO" sz="1000" dirty="0">
                <a:cs typeface="Calibri"/>
              </a:rPr>
              <a:t>F.o.m.</a:t>
            </a:r>
            <a:r>
              <a:rPr lang="nb-NO" sz="1000" dirty="0"/>
              <a:t> 11.8 Studiestartuke, med fin start for nye studenter</a:t>
            </a:r>
          </a:p>
          <a:p>
            <a:r>
              <a:rPr lang="nb-NO" sz="1000" dirty="0">
                <a:cs typeface="Calibri"/>
              </a:rPr>
              <a:t>F.o.m. 12.8  Undervisning for 2. og 3. klasse kan starte opp</a:t>
            </a:r>
          </a:p>
          <a:p>
            <a:r>
              <a:rPr lang="nb-NO" sz="1000" dirty="0"/>
              <a:t>F.o.m. 18.8 Ordinær timeplan</a:t>
            </a:r>
          </a:p>
          <a:p>
            <a:br>
              <a:rPr lang="nb-NO" sz="1000" dirty="0"/>
            </a:br>
            <a:br>
              <a:rPr lang="nb-NO" sz="1000" dirty="0"/>
            </a:br>
            <a:endParaRPr lang="nb-NO" sz="1000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688157" y="5732590"/>
            <a:ext cx="24156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15.10  Studiebarometeret 2025 åpner 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4375610" y="5732590"/>
            <a:ext cx="29157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21.11 Siste undervisningsdag</a:t>
            </a:r>
          </a:p>
          <a:p>
            <a:r>
              <a:rPr lang="nb-NO" sz="1000" dirty="0"/>
              <a:t>24.11 - 19.12 Eksamensperiode</a:t>
            </a:r>
          </a:p>
          <a:p>
            <a:r>
              <a:rPr lang="nb-NO" sz="1000" dirty="0"/>
              <a:t>26.11 – 27.11 Mulighet for fakultetssamling/Jubileum ingeniørutdanning 150 år.</a:t>
            </a:r>
          </a:p>
          <a:p>
            <a:endParaRPr lang="nb-NO" sz="1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7860545" y="5732590"/>
            <a:ext cx="27988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22. 12: Hovedfrist for innlevering av bachelor- og masteroppgaver </a:t>
            </a:r>
          </a:p>
          <a:p>
            <a:r>
              <a:rPr lang="nb-NO" sz="1000" dirty="0"/>
              <a:t>25.12: 1. juledag</a:t>
            </a:r>
          </a:p>
          <a:p>
            <a:r>
              <a:rPr lang="nb-NO" sz="1000" dirty="0"/>
              <a:t>26.12: 2. juledag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659085" y="2967353"/>
            <a:ext cx="2619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Gjennom deler av juni og hele juli vil det være undervisning i Haugesund og Førde gjennom tresemesterordningen. Oppstart:</a:t>
            </a:r>
          </a:p>
          <a:p>
            <a:r>
              <a:rPr lang="nb-NO" sz="1000" dirty="0"/>
              <a:t>17.6: Haugesund</a:t>
            </a:r>
          </a:p>
          <a:p>
            <a:r>
              <a:rPr lang="nb-NO" sz="1000" dirty="0"/>
              <a:t>23.6: Førde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4268035" y="553450"/>
            <a:ext cx="61243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Gjelder i Bergen, Førde, Haugesund og for de studieprogram i Sogndal som ikke har blokkundervisning. 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853E19B7-F3FC-1059-E0BB-580A4239F01D}"/>
              </a:ext>
            </a:extLst>
          </p:cNvPr>
          <p:cNvSpPr txBox="1"/>
          <p:nvPr/>
        </p:nvSpPr>
        <p:spPr>
          <a:xfrm>
            <a:off x="7869739" y="2992300"/>
            <a:ext cx="32263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1.9 Frist for semesterregistrering</a:t>
            </a:r>
          </a:p>
          <a:p>
            <a:r>
              <a:rPr lang="nb-NO" sz="1000" dirty="0"/>
              <a:t>1.9 – 5.9 Maritim Uke i Haugesund</a:t>
            </a:r>
          </a:p>
          <a:p>
            <a:r>
              <a:rPr lang="nb-NO" sz="1000" dirty="0"/>
              <a:t>17.9 – 28.9 Forskningsdagene med tema Trygghet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1CCC74BB-240F-F956-BA8F-3106026713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6454"/>
          <a:stretch/>
        </p:blipFill>
        <p:spPr>
          <a:xfrm>
            <a:off x="657137" y="1194373"/>
            <a:ext cx="3083814" cy="2074926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7172E39A-9537-6C97-850E-2906A4357E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6135"/>
          <a:stretch/>
        </p:blipFill>
        <p:spPr>
          <a:xfrm>
            <a:off x="4258841" y="1179706"/>
            <a:ext cx="3102202" cy="2138172"/>
          </a:xfrm>
          <a:prstGeom prst="rect">
            <a:avLst/>
          </a:prstGeom>
        </p:spPr>
      </p:pic>
      <p:sp>
        <p:nvSpPr>
          <p:cNvPr id="22" name="Avrundet rektangel 28">
            <a:extLst>
              <a:ext uri="{FF2B5EF4-FFF2-40B4-BE49-F238E27FC236}">
                <a16:creationId xmlns:a16="http://schemas.microsoft.com/office/drawing/2014/main" id="{E5BCD47A-0C8F-450D-BA5F-F633B07C899E}"/>
              </a:ext>
            </a:extLst>
          </p:cNvPr>
          <p:cNvSpPr/>
          <p:nvPr/>
        </p:nvSpPr>
        <p:spPr>
          <a:xfrm>
            <a:off x="4905648" y="2223885"/>
            <a:ext cx="222604" cy="2381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19268D72-6F6A-E5D5-BEB2-B81427DDC55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6135"/>
          <a:stretch/>
        </p:blipFill>
        <p:spPr>
          <a:xfrm>
            <a:off x="7745575" y="1179706"/>
            <a:ext cx="3102202" cy="2074926"/>
          </a:xfrm>
          <a:prstGeom prst="rect">
            <a:avLst/>
          </a:prstGeom>
        </p:spPr>
      </p:pic>
      <p:pic>
        <p:nvPicPr>
          <p:cNvPr id="24" name="Bilde 23">
            <a:extLst>
              <a:ext uri="{FF2B5EF4-FFF2-40B4-BE49-F238E27FC236}">
                <a16:creationId xmlns:a16="http://schemas.microsoft.com/office/drawing/2014/main" id="{ECB88929-6E85-5E3B-C359-A5D344787D5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6135"/>
          <a:stretch/>
        </p:blipFill>
        <p:spPr>
          <a:xfrm>
            <a:off x="657137" y="3862728"/>
            <a:ext cx="3102202" cy="2074926"/>
          </a:xfrm>
          <a:prstGeom prst="rect">
            <a:avLst/>
          </a:prstGeom>
        </p:spPr>
      </p:pic>
      <p:pic>
        <p:nvPicPr>
          <p:cNvPr id="25" name="Bilde 24">
            <a:extLst>
              <a:ext uri="{FF2B5EF4-FFF2-40B4-BE49-F238E27FC236}">
                <a16:creationId xmlns:a16="http://schemas.microsoft.com/office/drawing/2014/main" id="{7EE2E682-E823-A2BD-F9B4-A328B463811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6135" b="10660"/>
          <a:stretch/>
        </p:blipFill>
        <p:spPr>
          <a:xfrm>
            <a:off x="4258841" y="3866763"/>
            <a:ext cx="3102202" cy="1976113"/>
          </a:xfrm>
          <a:prstGeom prst="rect">
            <a:avLst/>
          </a:prstGeom>
        </p:spPr>
      </p:pic>
      <p:sp>
        <p:nvSpPr>
          <p:cNvPr id="33" name="Avrundet rektangel 32"/>
          <p:cNvSpPr/>
          <p:nvPr/>
        </p:nvSpPr>
        <p:spPr>
          <a:xfrm>
            <a:off x="1983354" y="4909008"/>
            <a:ext cx="215690" cy="2462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6" name="Avrundet rektangel 35"/>
          <p:cNvSpPr/>
          <p:nvPr/>
        </p:nvSpPr>
        <p:spPr>
          <a:xfrm>
            <a:off x="6268720" y="5213988"/>
            <a:ext cx="216000" cy="234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7" name="Bilde 26">
            <a:extLst>
              <a:ext uri="{FF2B5EF4-FFF2-40B4-BE49-F238E27FC236}">
                <a16:creationId xmlns:a16="http://schemas.microsoft.com/office/drawing/2014/main" id="{1B52AB30-89EE-4CD7-3730-0568BECB533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46454" b="6990"/>
          <a:stretch/>
        </p:blipFill>
        <p:spPr>
          <a:xfrm>
            <a:off x="7763963" y="3862728"/>
            <a:ext cx="3083814" cy="1929892"/>
          </a:xfrm>
          <a:prstGeom prst="rect">
            <a:avLst/>
          </a:prstGeom>
        </p:spPr>
      </p:pic>
      <p:sp>
        <p:nvSpPr>
          <p:cNvPr id="2" name="Avrundet rektangel 35">
            <a:extLst>
              <a:ext uri="{FF2B5EF4-FFF2-40B4-BE49-F238E27FC236}">
                <a16:creationId xmlns:a16="http://schemas.microsoft.com/office/drawing/2014/main" id="{705B27C4-EFFC-1894-ADC7-3748C3D48BCF}"/>
              </a:ext>
            </a:extLst>
          </p:cNvPr>
          <p:cNvSpPr/>
          <p:nvPr/>
        </p:nvSpPr>
        <p:spPr>
          <a:xfrm>
            <a:off x="5601893" y="5473289"/>
            <a:ext cx="216000" cy="234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Avrundet rektangel 35">
            <a:extLst>
              <a:ext uri="{FF2B5EF4-FFF2-40B4-BE49-F238E27FC236}">
                <a16:creationId xmlns:a16="http://schemas.microsoft.com/office/drawing/2014/main" id="{181EDE6A-1995-B082-402A-80BFEF355FD9}"/>
              </a:ext>
            </a:extLst>
          </p:cNvPr>
          <p:cNvSpPr/>
          <p:nvPr/>
        </p:nvSpPr>
        <p:spPr>
          <a:xfrm>
            <a:off x="5939907" y="5469408"/>
            <a:ext cx="216000" cy="234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320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kstSylinder 17"/>
          <p:cNvSpPr txBox="1"/>
          <p:nvPr/>
        </p:nvSpPr>
        <p:spPr>
          <a:xfrm>
            <a:off x="447381" y="2788837"/>
            <a:ext cx="2393343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000" dirty="0"/>
              <a:t>1.1  Nyttårsdag </a:t>
            </a:r>
          </a:p>
          <a:p>
            <a:r>
              <a:rPr lang="nb-NO" sz="1000" dirty="0"/>
              <a:t>5.1 - 9.1 Mulige dager for konteeksamener</a:t>
            </a:r>
          </a:p>
          <a:p>
            <a:r>
              <a:rPr lang="nb-NO" sz="1000" dirty="0"/>
              <a:t>12.1 Undervisningsstart</a:t>
            </a:r>
            <a:endParaRPr lang="nb-NO" sz="1000" dirty="0">
              <a:cs typeface="Calibri"/>
            </a:endParaRPr>
          </a:p>
        </p:txBody>
      </p:sp>
      <p:sp>
        <p:nvSpPr>
          <p:cNvPr id="19" name="TekstSylinder 18"/>
          <p:cNvSpPr txBox="1"/>
          <p:nvPr/>
        </p:nvSpPr>
        <p:spPr>
          <a:xfrm>
            <a:off x="530869" y="5736426"/>
            <a:ext cx="22263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 30.3 – 6.4 Påskeferie</a:t>
            </a:r>
          </a:p>
        </p:txBody>
      </p:sp>
      <p:sp>
        <p:nvSpPr>
          <p:cNvPr id="22" name="TekstSylinder 21"/>
          <p:cNvSpPr txBox="1"/>
          <p:nvPr/>
        </p:nvSpPr>
        <p:spPr>
          <a:xfrm>
            <a:off x="4125359" y="5688449"/>
            <a:ext cx="3385684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000" dirty="0"/>
              <a:t>1.5 Offentlig høytidsdag</a:t>
            </a:r>
          </a:p>
          <a:p>
            <a:r>
              <a:rPr lang="nb-NO" sz="1000" dirty="0"/>
              <a:t>8.5 Siste undervisningsdag</a:t>
            </a:r>
          </a:p>
          <a:p>
            <a:r>
              <a:rPr lang="nb-NO" sz="1000" dirty="0"/>
              <a:t>14.5 Kristihimmelfartsdag </a:t>
            </a:r>
          </a:p>
          <a:p>
            <a:r>
              <a:rPr lang="nb-NO" sz="1000" dirty="0"/>
              <a:t>11.5 – 5.6 Eksamensperiode</a:t>
            </a:r>
            <a:endParaRPr lang="nb-NO" sz="1000" dirty="0">
              <a:cs typeface="Calibri"/>
            </a:endParaRPr>
          </a:p>
          <a:p>
            <a:r>
              <a:rPr lang="nb-NO" sz="1000" dirty="0"/>
              <a:t>17.5 Grunnlovsdag </a:t>
            </a:r>
          </a:p>
          <a:p>
            <a:r>
              <a:rPr lang="nb-NO" sz="1000" dirty="0"/>
              <a:t>20.5: Hovedfrist for innlevering av bacheloroppgave</a:t>
            </a:r>
          </a:p>
          <a:p>
            <a:r>
              <a:rPr lang="nb-NO" sz="1000" dirty="0"/>
              <a:t>25.5 2.pinsedag</a:t>
            </a:r>
          </a:p>
        </p:txBody>
      </p:sp>
      <p:sp>
        <p:nvSpPr>
          <p:cNvPr id="23" name="TekstSylinder 22"/>
          <p:cNvSpPr txBox="1"/>
          <p:nvPr/>
        </p:nvSpPr>
        <p:spPr>
          <a:xfrm>
            <a:off x="7661208" y="5717101"/>
            <a:ext cx="38914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1.6 Hovedfrist for innlevering av masteroppgave</a:t>
            </a:r>
          </a:p>
          <a:p>
            <a:r>
              <a:rPr lang="nb-NO" sz="1000" dirty="0"/>
              <a:t>8.6 - 19.6 Mulige dager for konteeksamener</a:t>
            </a:r>
          </a:p>
          <a:p>
            <a:r>
              <a:rPr lang="nb-NO" sz="1000" dirty="0"/>
              <a:t>10.6 EXPO2026 Bergen</a:t>
            </a:r>
            <a:endParaRPr lang="nb-NO" sz="1000" dirty="0">
              <a:cs typeface="Calibri"/>
            </a:endParaRPr>
          </a:p>
          <a:p>
            <a:r>
              <a:rPr lang="nb-NO" sz="1000" dirty="0"/>
              <a:t>11.6 EXPO2026 Haugesund og Førde</a:t>
            </a:r>
            <a:endParaRPr lang="nb-NO" sz="1000" dirty="0">
              <a:cs typeface="Calibri" panose="020F0502020204030204"/>
            </a:endParaRPr>
          </a:p>
          <a:p>
            <a:r>
              <a:rPr lang="nb-NO" sz="1000" dirty="0"/>
              <a:t>19.6 Semesterslutt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BE800E25-67CA-E4F0-542C-7E25987C9B5D}"/>
              </a:ext>
            </a:extLst>
          </p:cNvPr>
          <p:cNvSpPr txBox="1"/>
          <p:nvPr/>
        </p:nvSpPr>
        <p:spPr>
          <a:xfrm>
            <a:off x="4020956" y="2788837"/>
            <a:ext cx="23933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2.2  Frist for semesterregistrering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79445BA7-2621-B3AE-1D90-02404A5936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6119" b="10564"/>
          <a:stretch/>
        </p:blipFill>
        <p:spPr>
          <a:xfrm>
            <a:off x="530869" y="933113"/>
            <a:ext cx="3103118" cy="1855724"/>
          </a:xfrm>
          <a:prstGeom prst="rect">
            <a:avLst/>
          </a:prstGeom>
        </p:spPr>
      </p:pic>
      <p:sp>
        <p:nvSpPr>
          <p:cNvPr id="8" name="Avrundet rektangel 7"/>
          <p:cNvSpPr/>
          <p:nvPr/>
        </p:nvSpPr>
        <p:spPr>
          <a:xfrm>
            <a:off x="1195583" y="1982920"/>
            <a:ext cx="196971" cy="2294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C0E88466-85BE-D3A8-2DC8-3B307EB15B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6119" b="10564"/>
          <a:stretch/>
        </p:blipFill>
        <p:spPr>
          <a:xfrm>
            <a:off x="4020956" y="932343"/>
            <a:ext cx="3103118" cy="1855724"/>
          </a:xfrm>
          <a:prstGeom prst="rect">
            <a:avLst/>
          </a:prstGeom>
        </p:spPr>
      </p:pic>
      <p:pic>
        <p:nvPicPr>
          <p:cNvPr id="13" name="Bilde 12">
            <a:extLst>
              <a:ext uri="{FF2B5EF4-FFF2-40B4-BE49-F238E27FC236}">
                <a16:creationId xmlns:a16="http://schemas.microsoft.com/office/drawing/2014/main" id="{DF0F02E0-390A-703B-EC13-D2A65FBB8A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6119" b="9941"/>
          <a:stretch/>
        </p:blipFill>
        <p:spPr>
          <a:xfrm>
            <a:off x="7511043" y="932343"/>
            <a:ext cx="3103118" cy="2091690"/>
          </a:xfrm>
          <a:prstGeom prst="rect">
            <a:avLst/>
          </a:prstGeom>
        </p:spPr>
      </p:pic>
      <p:pic>
        <p:nvPicPr>
          <p:cNvPr id="14" name="Bilde 13">
            <a:extLst>
              <a:ext uri="{FF2B5EF4-FFF2-40B4-BE49-F238E27FC236}">
                <a16:creationId xmlns:a16="http://schemas.microsoft.com/office/drawing/2014/main" id="{D902FD5D-7F96-626D-6AE7-1B740C80393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6119" b="10564"/>
          <a:stretch/>
        </p:blipFill>
        <p:spPr>
          <a:xfrm>
            <a:off x="530869" y="3888080"/>
            <a:ext cx="3103118" cy="1855724"/>
          </a:xfrm>
          <a:prstGeom prst="rect">
            <a:avLst/>
          </a:prstGeom>
        </p:spPr>
      </p:pic>
      <p:pic>
        <p:nvPicPr>
          <p:cNvPr id="15" name="Bilde 14">
            <a:extLst>
              <a:ext uri="{FF2B5EF4-FFF2-40B4-BE49-F238E27FC236}">
                <a16:creationId xmlns:a16="http://schemas.microsoft.com/office/drawing/2014/main" id="{697518D0-C2C4-4E33-34A7-3BADDB35E91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6119" b="13210"/>
          <a:stretch/>
        </p:blipFill>
        <p:spPr>
          <a:xfrm>
            <a:off x="4020956" y="3888080"/>
            <a:ext cx="3103118" cy="1855724"/>
          </a:xfrm>
          <a:prstGeom prst="rect">
            <a:avLst/>
          </a:prstGeom>
        </p:spPr>
      </p:pic>
      <p:pic>
        <p:nvPicPr>
          <p:cNvPr id="16" name="Bilde 15">
            <a:extLst>
              <a:ext uri="{FF2B5EF4-FFF2-40B4-BE49-F238E27FC236}">
                <a16:creationId xmlns:a16="http://schemas.microsoft.com/office/drawing/2014/main" id="{A08D3A5F-052E-2BB1-B58E-E090B4D4DFC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46119" b="10564"/>
          <a:stretch/>
        </p:blipFill>
        <p:spPr>
          <a:xfrm>
            <a:off x="7661208" y="3891485"/>
            <a:ext cx="3103118" cy="1855724"/>
          </a:xfrm>
          <a:prstGeom prst="rect">
            <a:avLst/>
          </a:prstGeom>
        </p:spPr>
      </p:pic>
      <p:sp>
        <p:nvSpPr>
          <p:cNvPr id="21" name="Avrundet rektangel 20"/>
          <p:cNvSpPr/>
          <p:nvPr/>
        </p:nvSpPr>
        <p:spPr>
          <a:xfrm>
            <a:off x="8989567" y="4704342"/>
            <a:ext cx="223200" cy="223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6" name="Avrundet rektangel 25"/>
          <p:cNvSpPr/>
          <p:nvPr/>
        </p:nvSpPr>
        <p:spPr>
          <a:xfrm>
            <a:off x="9322923" y="4704342"/>
            <a:ext cx="223200" cy="223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Avrundet rektangel 25">
            <a:extLst>
              <a:ext uri="{FF2B5EF4-FFF2-40B4-BE49-F238E27FC236}">
                <a16:creationId xmlns:a16="http://schemas.microsoft.com/office/drawing/2014/main" id="{7AB94805-2A30-0C6A-495C-B0C3185AC22C}"/>
              </a:ext>
            </a:extLst>
          </p:cNvPr>
          <p:cNvSpPr/>
          <p:nvPr/>
        </p:nvSpPr>
        <p:spPr>
          <a:xfrm>
            <a:off x="9646119" y="4937423"/>
            <a:ext cx="235408" cy="2307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02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E82ACFA86194A44A0D3AEADD04D6A5D" ma:contentTypeVersion="12" ma:contentTypeDescription="Opprett et nytt dokument." ma:contentTypeScope="" ma:versionID="0a7809b77b71ef862a5872e2d1a60328">
  <xsd:schema xmlns:xsd="http://www.w3.org/2001/XMLSchema" xmlns:xs="http://www.w3.org/2001/XMLSchema" xmlns:p="http://schemas.microsoft.com/office/2006/metadata/properties" xmlns:ns2="7e3b7375-6409-4777-b059-741717dafe6c" targetNamespace="http://schemas.microsoft.com/office/2006/metadata/properties" ma:root="true" ma:fieldsID="b40ddcb003b8705a79f077fc1a2f6c1a" ns2:_="">
    <xsd:import namespace="7e3b7375-6409-4777-b059-741717dafe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3b7375-6409-4777-b059-741717dafe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8B804F-6C9A-4332-9275-1680951AD383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7e3b7375-6409-4777-b059-741717dafe6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607F249-153C-42C0-847A-A351A52A1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3b7375-6409-4777-b059-741717daf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DF4834-9777-4B21-86DE-23FB7D7E5E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PowerPoint-presentasjon</vt:lpstr>
      <vt:lpstr>PowerPoint-presentasjon</vt:lpstr>
    </vt:vector>
  </TitlesOfParts>
  <Company>Hogskolen i Bergen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Terje Finnekås</dc:creator>
  <cp:lastModifiedBy>Nina Roskinn Harkestad</cp:lastModifiedBy>
  <cp:revision>154</cp:revision>
  <dcterms:created xsi:type="dcterms:W3CDTF">2018-04-05T13:24:08Z</dcterms:created>
  <dcterms:modified xsi:type="dcterms:W3CDTF">2025-07-29T07:33:47Z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0x010100F8983A32BE4236438378853339F2769B</vt:lpwstr>
  </property>
</Properties>
</file>