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30275213" cy="42803763"/>
  <p:notesSz cx="6858000" cy="9144000"/>
  <p:defaultTextStyle>
    <a:defPPr>
      <a:defRPr lang="nb-NO"/>
    </a:defPPr>
    <a:lvl1pPr marL="0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1pPr>
    <a:lvl2pPr marL="1491371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2pPr>
    <a:lvl3pPr marL="2982743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3pPr>
    <a:lvl4pPr marL="4474114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4pPr>
    <a:lvl5pPr marL="5965486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5pPr>
    <a:lvl6pPr marL="7456857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6pPr>
    <a:lvl7pPr marL="8948228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7pPr>
    <a:lvl8pPr marL="10439600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8pPr>
    <a:lvl9pPr marL="11930971" algn="l" defTabSz="2982743" rtl="0" eaLnBrk="1" latinLnBrk="0" hangingPunct="1">
      <a:defRPr sz="58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6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 autoAdjust="0"/>
    <p:restoredTop sz="94680"/>
  </p:normalViewPr>
  <p:slideViewPr>
    <p:cSldViewPr snapToGrid="0" snapToObjects="1">
      <p:cViewPr varScale="1">
        <p:scale>
          <a:sx n="26" d="100"/>
          <a:sy n="26" d="100"/>
        </p:scale>
        <p:origin x="3828" y="26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1pPr>
    <a:lvl2pPr marL="1491371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2pPr>
    <a:lvl3pPr marL="2982743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3pPr>
    <a:lvl4pPr marL="4474114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4pPr>
    <a:lvl5pPr marL="5965486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5pPr>
    <a:lvl6pPr marL="7456857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6pPr>
    <a:lvl7pPr marL="8948228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7pPr>
    <a:lvl8pPr marL="10439600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8pPr>
    <a:lvl9pPr marL="11930971" algn="l" defTabSz="2982743" rtl="0" eaLnBrk="1" latinLnBrk="0" hangingPunct="1">
      <a:defRPr sz="39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8812" y="2489860"/>
            <a:ext cx="2264985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8812" y="5175050"/>
            <a:ext cx="22598876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1108812" y="19078822"/>
            <a:ext cx="13947132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110881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1108811" y="10018779"/>
            <a:ext cx="27969172" cy="8508043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8" y="39689955"/>
            <a:ext cx="7600174" cy="1973137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5655306" y="19078822"/>
            <a:ext cx="13447737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1108811" y="8484803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91093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91093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1005801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1005801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8" y="39689955"/>
            <a:ext cx="7600174" cy="1973137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1108811" y="8484803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1108812" y="2489860"/>
            <a:ext cx="2264985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1108812" y="5175050"/>
            <a:ext cx="22598876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2" y="19078822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1108811" y="9179887"/>
            <a:ext cx="27969172" cy="9346935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6000516" y="19078824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60" y="39725852"/>
            <a:ext cx="7449276" cy="1937240"/>
          </a:xfrm>
          <a:prstGeom prst="rect">
            <a:avLst/>
          </a:prstGeom>
        </p:spPr>
      </p:pic>
      <p:sp>
        <p:nvSpPr>
          <p:cNvPr id="21" name="Plassholder for innhold 4"/>
          <p:cNvSpPr>
            <a:spLocks noGrp="1"/>
          </p:cNvSpPr>
          <p:nvPr>
            <p:ph sz="quarter" idx="21"/>
          </p:nvPr>
        </p:nvSpPr>
        <p:spPr>
          <a:xfrm>
            <a:off x="1153022" y="7501369"/>
            <a:ext cx="27232707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7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60" y="39725852"/>
            <a:ext cx="7449276" cy="1937240"/>
          </a:xfrm>
          <a:prstGeom prst="rect">
            <a:avLst/>
          </a:prstGeom>
        </p:spPr>
      </p:pic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1185654" y="7364464"/>
            <a:ext cx="26624689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1108812" y="2489860"/>
            <a:ext cx="2264985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108812" y="5175050"/>
            <a:ext cx="22598876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2" y="19078822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1108811" y="10162691"/>
            <a:ext cx="27969172" cy="836413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6000516" y="19078824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5" y="39672611"/>
            <a:ext cx="6931330" cy="1990482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1108811" y="8604642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91093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91093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1166501" y="1005801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5581819" y="1005801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5" y="39672611"/>
            <a:ext cx="6931330" cy="1990482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1108811" y="8556706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1108812" y="2489860"/>
            <a:ext cx="2264985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1108812" y="5175050"/>
            <a:ext cx="22598876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2" y="19078822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1108811" y="9179887"/>
            <a:ext cx="27969172" cy="9346935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6000516" y="19078824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7" y="39689956"/>
            <a:ext cx="7119533" cy="2047471"/>
          </a:xfrm>
          <a:prstGeom prst="rect">
            <a:avLst/>
          </a:prstGeom>
        </p:spPr>
      </p:pic>
      <p:sp>
        <p:nvSpPr>
          <p:cNvPr id="20" name="Plassholder for innhold 4"/>
          <p:cNvSpPr>
            <a:spLocks noGrp="1"/>
          </p:cNvSpPr>
          <p:nvPr>
            <p:ph sz="quarter" idx="21"/>
          </p:nvPr>
        </p:nvSpPr>
        <p:spPr>
          <a:xfrm>
            <a:off x="1108812" y="7501998"/>
            <a:ext cx="26917301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bg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7" y="39689956"/>
            <a:ext cx="7119533" cy="204747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1088918" y="7434503"/>
            <a:ext cx="27033092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91749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91749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1007113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1007113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8" y="39689955"/>
            <a:ext cx="7600174" cy="1973137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1108811" y="8484803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153022" y="2293222"/>
            <a:ext cx="19527672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1153022" y="4978412"/>
            <a:ext cx="19483724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tx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1" y="19917716"/>
            <a:ext cx="13521223" cy="9313652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69" y="19917716"/>
            <a:ext cx="13521223" cy="9313652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1153021" y="8892267"/>
            <a:ext cx="27969172" cy="10305669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90" y="39618949"/>
            <a:ext cx="8059742" cy="2095997"/>
          </a:xfrm>
          <a:prstGeom prst="rect">
            <a:avLst/>
          </a:prstGeom>
        </p:spPr>
      </p:pic>
      <p:sp>
        <p:nvSpPr>
          <p:cNvPr id="16" name="Plassholder for innhold 4"/>
          <p:cNvSpPr>
            <a:spLocks noGrp="1"/>
          </p:cNvSpPr>
          <p:nvPr>
            <p:ph sz="quarter" idx="21"/>
          </p:nvPr>
        </p:nvSpPr>
        <p:spPr>
          <a:xfrm>
            <a:off x="1153023" y="7385383"/>
            <a:ext cx="25170904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90" y="39618949"/>
            <a:ext cx="8059742" cy="2095997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tx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9" name="Plassholder for innhold 4"/>
          <p:cNvSpPr>
            <a:spLocks noGrp="1"/>
          </p:cNvSpPr>
          <p:nvPr>
            <p:ph sz="quarter" idx="23"/>
          </p:nvPr>
        </p:nvSpPr>
        <p:spPr>
          <a:xfrm>
            <a:off x="1135538" y="7485592"/>
            <a:ext cx="25260313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5" y="39672611"/>
            <a:ext cx="6931330" cy="1990482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1108812" y="2489860"/>
            <a:ext cx="2264985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1108812" y="5175050"/>
            <a:ext cx="22598876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2" y="19078822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1108811" y="10329845"/>
            <a:ext cx="27969172" cy="8196976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6000516" y="19078824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1108811" y="8676546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5" y="39672611"/>
            <a:ext cx="6931330" cy="199048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910931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911005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10058012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1005816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1185653" y="8484803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14" y="39392970"/>
            <a:ext cx="8868161" cy="2549761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153022" y="2293222"/>
            <a:ext cx="19527672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153022" y="4978412"/>
            <a:ext cx="19483724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tx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1" y="19917716"/>
            <a:ext cx="13521223" cy="9313652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69" y="19917716"/>
            <a:ext cx="13521223" cy="9313652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1153021" y="8892267"/>
            <a:ext cx="27969172" cy="10305669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4"/>
          <p:cNvSpPr>
            <a:spLocks noGrp="1"/>
          </p:cNvSpPr>
          <p:nvPr>
            <p:ph sz="quarter" idx="21"/>
          </p:nvPr>
        </p:nvSpPr>
        <p:spPr>
          <a:xfrm>
            <a:off x="1108812" y="7117878"/>
            <a:ext cx="24879473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14" y="39392970"/>
            <a:ext cx="8868161" cy="254976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1185652" y="2365247"/>
            <a:ext cx="2221466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1185653" y="5050438"/>
            <a:ext cx="22164665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tx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1135537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5600970" y="19438120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1185653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5600970" y="9112391"/>
            <a:ext cx="13521223" cy="9029284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5600970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1185651" y="29661843"/>
            <a:ext cx="13521223" cy="8927278"/>
          </a:xfrm>
        </p:spPr>
        <p:txBody>
          <a:bodyPr>
            <a:noAutofit/>
          </a:bodyPr>
          <a:lstStyle>
            <a:lvl1pPr marL="0" indent="0">
              <a:buNone/>
              <a:defRPr sz="5662">
                <a:solidFill>
                  <a:schemeClr val="tx1"/>
                </a:solidFill>
              </a:defRPr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4"/>
          <p:cNvSpPr>
            <a:spLocks noGrp="1"/>
          </p:cNvSpPr>
          <p:nvPr>
            <p:ph sz="quarter" idx="23"/>
          </p:nvPr>
        </p:nvSpPr>
        <p:spPr>
          <a:xfrm>
            <a:off x="1135538" y="7485592"/>
            <a:ext cx="25404160" cy="1222387"/>
          </a:xfrm>
        </p:spPr>
        <p:txBody>
          <a:bodyPr/>
          <a:lstStyle>
            <a:lvl1pPr marL="0" indent="0">
              <a:buNone/>
              <a:defRPr sz="396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400313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11855511" y="39601957"/>
            <a:ext cx="5702729" cy="21474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1108812" y="2489860"/>
            <a:ext cx="22649851" cy="2133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9342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108812" y="5175050"/>
            <a:ext cx="22598876" cy="11258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662">
                <a:solidFill>
                  <a:schemeClr val="bg1"/>
                </a:solidFill>
              </a:defRPr>
            </a:lvl1pPr>
            <a:lvl2pPr marL="509630" indent="0" algn="ctr">
              <a:buNone/>
              <a:defRPr sz="2229"/>
            </a:lvl2pPr>
            <a:lvl3pPr marL="1019259" indent="0" algn="ctr">
              <a:buNone/>
              <a:defRPr sz="2007"/>
            </a:lvl3pPr>
            <a:lvl4pPr marL="1528889" indent="0" algn="ctr">
              <a:buNone/>
              <a:defRPr sz="1784"/>
            </a:lvl4pPr>
            <a:lvl5pPr marL="2038517" indent="0" algn="ctr">
              <a:buNone/>
              <a:defRPr sz="1784"/>
            </a:lvl5pPr>
            <a:lvl6pPr marL="2548148" indent="0" algn="ctr">
              <a:buNone/>
              <a:defRPr sz="1784"/>
            </a:lvl6pPr>
            <a:lvl7pPr marL="3057777" indent="0" algn="ctr">
              <a:buNone/>
              <a:defRPr sz="1784"/>
            </a:lvl7pPr>
            <a:lvl8pPr marL="3567405" indent="0" algn="ctr">
              <a:buNone/>
              <a:defRPr sz="1784"/>
            </a:lvl8pPr>
            <a:lvl9pPr marL="4077036" indent="0" algn="ctr">
              <a:buNone/>
              <a:defRPr sz="1784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1153022" y="19078822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1153021" y="29783367"/>
            <a:ext cx="27969172" cy="9266588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1108811" y="10347190"/>
            <a:ext cx="27969172" cy="817963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6000516" y="19078824"/>
            <a:ext cx="13102526" cy="10152541"/>
          </a:xfrm>
        </p:spPr>
        <p:txBody>
          <a:bodyPr>
            <a:noAutofit/>
          </a:bodyPr>
          <a:lstStyle>
            <a:lvl1pPr marL="0" indent="0">
              <a:buNone/>
              <a:defRPr sz="5662"/>
            </a:lvl1pPr>
            <a:lvl2pPr marL="509630" indent="0">
              <a:buNone/>
              <a:defRPr sz="5662"/>
            </a:lvl2pPr>
            <a:lvl3pPr marL="1019259" indent="0">
              <a:buNone/>
              <a:defRPr sz="5662"/>
            </a:lvl3pPr>
            <a:lvl4pPr marL="1528887" indent="0">
              <a:buNone/>
              <a:defRPr sz="5662"/>
            </a:lvl4pPr>
            <a:lvl5pPr marL="2038517" indent="0">
              <a:buNone/>
              <a:defRPr sz="5662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38" y="39689955"/>
            <a:ext cx="7600174" cy="1973137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1108811" y="8700514"/>
            <a:ext cx="28014124" cy="1222387"/>
          </a:xfrm>
        </p:spPr>
        <p:txBody>
          <a:bodyPr/>
          <a:lstStyle>
            <a:lvl1pPr marL="0" indent="0">
              <a:buNone/>
              <a:defRPr sz="3963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" y="1"/>
            <a:ext cx="30275213" cy="8313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8312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6016" y="9036076"/>
            <a:ext cx="27134171" cy="30946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21912632" y="-71905"/>
            <a:ext cx="8391050" cy="84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1019259" rtl="0" eaLnBrk="1" latinLnBrk="0" hangingPunct="1">
        <a:lnSpc>
          <a:spcPct val="100000"/>
        </a:lnSpc>
        <a:spcBef>
          <a:spcPct val="0"/>
        </a:spcBef>
        <a:buNone/>
        <a:defRPr sz="10192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2222" indent="-382222" algn="l" defTabSz="1019259" rtl="0" eaLnBrk="1" latinLnBrk="0" hangingPunct="1">
        <a:lnSpc>
          <a:spcPct val="100000"/>
        </a:lnSpc>
        <a:spcBef>
          <a:spcPts val="1115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n-lt"/>
          <a:ea typeface="+mn-ea"/>
          <a:cs typeface="+mn-cs"/>
        </a:defRPr>
      </a:lvl1pPr>
      <a:lvl2pPr marL="764445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274073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783701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293332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802962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31259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82222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331850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963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1925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2888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3851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48148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5777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67405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77036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" y="1"/>
            <a:ext cx="30275213" cy="8313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8312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6016" y="9539412"/>
            <a:ext cx="27134171" cy="30443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16238" y="39995119"/>
            <a:ext cx="13043454" cy="28086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115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9148057" y="39982973"/>
            <a:ext cx="1117442" cy="28086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115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21912632" y="-71905"/>
            <a:ext cx="8391050" cy="84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1019259" rtl="0" eaLnBrk="1" latinLnBrk="0" hangingPunct="1">
        <a:lnSpc>
          <a:spcPct val="100000"/>
        </a:lnSpc>
        <a:spcBef>
          <a:spcPct val="0"/>
        </a:spcBef>
        <a:buNone/>
        <a:defRPr sz="10192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2222" indent="-382222" algn="l" defTabSz="1019259" rtl="0" eaLnBrk="1" latinLnBrk="0" hangingPunct="1">
        <a:lnSpc>
          <a:spcPct val="100000"/>
        </a:lnSpc>
        <a:spcBef>
          <a:spcPts val="1115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n-lt"/>
          <a:ea typeface="+mn-ea"/>
          <a:cs typeface="+mn-cs"/>
        </a:defRPr>
      </a:lvl1pPr>
      <a:lvl2pPr marL="764445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274073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783701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293332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802962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31259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82222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331850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963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1925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2888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3851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48148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5777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67405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77036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-24276"/>
            <a:ext cx="30275213" cy="83766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8312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6016" y="8940202"/>
            <a:ext cx="27134171" cy="31042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16238" y="39995119"/>
            <a:ext cx="13043454" cy="28086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115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9148057" y="39982973"/>
            <a:ext cx="1117442" cy="28086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115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20734474" y="-23968"/>
            <a:ext cx="9569208" cy="83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1019259" rtl="0" eaLnBrk="1" latinLnBrk="0" hangingPunct="1">
        <a:lnSpc>
          <a:spcPct val="100000"/>
        </a:lnSpc>
        <a:spcBef>
          <a:spcPct val="0"/>
        </a:spcBef>
        <a:buNone/>
        <a:defRPr sz="10192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2222" indent="-382222" algn="l" defTabSz="1019259" rtl="0" eaLnBrk="1" latinLnBrk="0" hangingPunct="1">
        <a:lnSpc>
          <a:spcPct val="100000"/>
        </a:lnSpc>
        <a:spcBef>
          <a:spcPts val="1115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n-lt"/>
          <a:ea typeface="+mn-ea"/>
          <a:cs typeface="+mn-cs"/>
        </a:defRPr>
      </a:lvl1pPr>
      <a:lvl2pPr marL="764445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274073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783701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293332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802962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31259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82222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331850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963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1925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2888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3851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48148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5777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67405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77036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-24276"/>
            <a:ext cx="30275213" cy="83766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8312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6016" y="8940202"/>
            <a:ext cx="27134171" cy="31042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16238" y="39995119"/>
            <a:ext cx="13043454" cy="28086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115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9148057" y="39982973"/>
            <a:ext cx="1117442" cy="28086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115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20734474" y="-23968"/>
            <a:ext cx="9569208" cy="83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1019259" rtl="0" eaLnBrk="1" latinLnBrk="0" hangingPunct="1">
        <a:lnSpc>
          <a:spcPct val="100000"/>
        </a:lnSpc>
        <a:spcBef>
          <a:spcPct val="0"/>
        </a:spcBef>
        <a:buNone/>
        <a:defRPr sz="10192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2222" indent="-382222" algn="l" defTabSz="1019259" rtl="0" eaLnBrk="1" latinLnBrk="0" hangingPunct="1">
        <a:lnSpc>
          <a:spcPct val="100000"/>
        </a:lnSpc>
        <a:spcBef>
          <a:spcPts val="1115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n-lt"/>
          <a:ea typeface="+mn-ea"/>
          <a:cs typeface="+mn-cs"/>
        </a:defRPr>
      </a:lvl1pPr>
      <a:lvl2pPr marL="764445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274073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783701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293332" indent="-254815" algn="l" defTabSz="1019259" rtl="0" eaLnBrk="1" latinLnBrk="0" hangingPunct="1">
        <a:lnSpc>
          <a:spcPct val="100000"/>
        </a:lnSpc>
        <a:spcBef>
          <a:spcPts val="558"/>
        </a:spcBef>
        <a:buClr>
          <a:schemeClr val="accent1"/>
        </a:buClr>
        <a:buFont typeface=".AppleSystemUIFont" charset="-120"/>
        <a:buChar char="›"/>
        <a:defRPr sz="7644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802962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31259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822221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331850" indent="-254815" algn="l" defTabSz="1019259" rtl="0" eaLnBrk="1" latinLnBrk="0" hangingPunct="1">
        <a:lnSpc>
          <a:spcPct val="90000"/>
        </a:lnSpc>
        <a:spcBef>
          <a:spcPts val="558"/>
        </a:spcBef>
        <a:buFont typeface="Arial"/>
        <a:buChar char="•"/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9630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1925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28889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3851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48148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57777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67405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77036" algn="l" defTabSz="1019259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s.org/pdfs/sci_speaking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ub.wiley.com/community/exchanges/discover/blog/2016/11/16/you-can-design-an-effective-conference-poster-5-tips-for-succes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13589" b="1" dirty="0"/>
              <a:t>Hva handler dette om? </a:t>
            </a:r>
            <a:endParaRPr lang="nn-NO" sz="13589" b="1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Her kan du skrive en kort ingress om hovedpoenget med posteren. Den bør ikke være på mer en to linjer. 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1112359" y="15962934"/>
            <a:ext cx="13099213" cy="12415616"/>
          </a:xfrm>
        </p:spPr>
        <p:txBody>
          <a:bodyPr>
            <a:normAutofit lnSpcReduction="10000"/>
          </a:bodyPr>
          <a:lstStyle/>
          <a:p>
            <a:pPr>
              <a:spcAft>
                <a:spcPts val="849"/>
              </a:spcAft>
            </a:pPr>
            <a:r>
              <a:rPr lang="nb-NO" sz="5096" b="1" dirty="0"/>
              <a:t>Bilder, tabeller og modeller</a:t>
            </a:r>
          </a:p>
          <a:p>
            <a:pPr>
              <a:spcAft>
                <a:spcPts val="849"/>
              </a:spcAft>
            </a:pPr>
            <a:endParaRPr lang="nb-NO" sz="5096" dirty="0"/>
          </a:p>
          <a:p>
            <a:pPr>
              <a:spcAft>
                <a:spcPts val="849"/>
              </a:spcAft>
            </a:pPr>
            <a:r>
              <a:rPr lang="nb-NO" sz="5096" dirty="0"/>
              <a:t>Bruk gjerne visuelle elementer i posteren. </a:t>
            </a:r>
          </a:p>
          <a:p>
            <a:pPr>
              <a:spcAft>
                <a:spcPts val="849"/>
              </a:spcAft>
            </a:pPr>
            <a:r>
              <a:rPr lang="nb-NO" sz="5096" dirty="0"/>
              <a:t>Dersom du bruker bilder må innholdet i bildene understøtte ett poeng i posteren, eller ha direkte relevans for innholdet.</a:t>
            </a:r>
          </a:p>
          <a:p>
            <a:pPr>
              <a:spcAft>
                <a:spcPts val="849"/>
              </a:spcAft>
            </a:pPr>
            <a:r>
              <a:rPr lang="nb-NO" sz="5096" dirty="0"/>
              <a:t>Du må ha brukerrettigheter til bildene du bruker. Spør fotografen, eller bruk egne bilder. Henvis alltid til kilden. </a:t>
            </a:r>
          </a:p>
          <a:p>
            <a:pPr>
              <a:spcAft>
                <a:spcPts val="849"/>
              </a:spcAft>
            </a:pPr>
            <a:r>
              <a:rPr lang="nb-NO" sz="5096" dirty="0"/>
              <a:t>Spør gjerne noen på seksjon for kommunikasjon om du trenger hjelp!</a:t>
            </a:r>
          </a:p>
          <a:p>
            <a:pPr>
              <a:spcAft>
                <a:spcPts val="849"/>
              </a:spcAft>
            </a:pPr>
            <a:r>
              <a:rPr lang="nb-NO" sz="5096" dirty="0"/>
              <a:t>Modeller og tabeller bør være enkle å forstå, og ha maks tre ulike farger. Leseren skal forstå dem med en gang.</a:t>
            </a:r>
          </a:p>
          <a:p>
            <a:r>
              <a:rPr lang="nb-NO" sz="5096" dirty="0"/>
              <a:t> </a:t>
            </a:r>
          </a:p>
          <a:p>
            <a:endParaRPr lang="nn-NO" sz="5096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>
          <a:xfrm>
            <a:off x="15388521" y="29999081"/>
            <a:ext cx="13685937" cy="5593948"/>
          </a:xfrm>
        </p:spPr>
        <p:txBody>
          <a:bodyPr>
            <a:normAutofit/>
          </a:bodyPr>
          <a:lstStyle/>
          <a:p>
            <a:r>
              <a:rPr lang="nb-NO" sz="5096" b="1" dirty="0"/>
              <a:t>Finn den </a:t>
            </a:r>
            <a:r>
              <a:rPr lang="nb-NO" sz="5096" b="1" dirty="0" err="1"/>
              <a:t>layouten</a:t>
            </a:r>
            <a:r>
              <a:rPr lang="nb-NO" sz="5096" b="1" dirty="0"/>
              <a:t> som passer </a:t>
            </a:r>
          </a:p>
          <a:p>
            <a:endParaRPr lang="nb-NO" sz="5096" b="1" dirty="0"/>
          </a:p>
          <a:p>
            <a:r>
              <a:rPr lang="nb-NO" sz="5096" dirty="0"/>
              <a:t>Husk at du kan legge til og endre layout i posteren som du vil. Dette er bare ett forslag. </a:t>
            </a:r>
          </a:p>
          <a:p>
            <a:r>
              <a:rPr lang="nb-NO" sz="5096" dirty="0"/>
              <a:t>Forsøk å balanser innholdet visuelt, slik at ikke alle bilder kommer på en side.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>
          <a:xfrm>
            <a:off x="1137411" y="10080476"/>
            <a:ext cx="27962099" cy="5431638"/>
          </a:xfrm>
        </p:spPr>
        <p:txBody>
          <a:bodyPr>
            <a:normAutofit/>
          </a:bodyPr>
          <a:lstStyle/>
          <a:p>
            <a:r>
              <a:rPr lang="nb-NO" sz="5096" b="1" dirty="0"/>
              <a:t>Innledning</a:t>
            </a:r>
          </a:p>
          <a:p>
            <a:endParaRPr lang="nb-NO" sz="5096" b="1" dirty="0"/>
          </a:p>
          <a:p>
            <a:pPr>
              <a:spcAft>
                <a:spcPts val="849"/>
              </a:spcAft>
            </a:pPr>
            <a:r>
              <a:rPr lang="nb-NO" sz="5096" dirty="0"/>
              <a:t>Bruk innledningen til å fortelle hva posteren din handler om og hva du fant ut. Hold innledningen kort. Noen akademiske disipliner har andre oppsett for dette. Da følger du dem.</a:t>
            </a:r>
          </a:p>
          <a:p>
            <a:pPr>
              <a:spcAft>
                <a:spcPts val="849"/>
              </a:spcAft>
            </a:pPr>
            <a:r>
              <a:rPr lang="nb-NO" sz="5096" dirty="0"/>
              <a:t>Avsnitt øker lesbarheten og gjør det enklere for leseren å henge med. Husk at ikke alle leser posteren fra topp til bunn, men hopper til de avsnittene de ønsker å lese om. </a:t>
            </a:r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963" r="26821" b="370"/>
          <a:stretch/>
        </p:blipFill>
        <p:spPr>
          <a:xfrm>
            <a:off x="15388520" y="16322459"/>
            <a:ext cx="13685938" cy="12511489"/>
          </a:xfrm>
        </p:spPr>
      </p:pic>
      <p:sp>
        <p:nvSpPr>
          <p:cNvPr id="11" name="TekstSylinder 10"/>
          <p:cNvSpPr txBox="1"/>
          <p:nvPr/>
        </p:nvSpPr>
        <p:spPr>
          <a:xfrm>
            <a:off x="15388520" y="28981924"/>
            <a:ext cx="12774651" cy="527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31" dirty="0">
                <a:solidFill>
                  <a:schemeClr val="tx2"/>
                </a:solidFill>
              </a:rPr>
              <a:t>Bilde: Pexels.com – dette er en database med gratis bilder som du kan bruke. </a:t>
            </a:r>
            <a:endParaRPr lang="nn-NO" sz="2831" dirty="0">
              <a:solidFill>
                <a:schemeClr val="tx2"/>
              </a:solidFill>
            </a:endParaRPr>
          </a:p>
        </p:txBody>
      </p:sp>
      <p:sp>
        <p:nvSpPr>
          <p:cNvPr id="13" name="Plassholder for innhold 6"/>
          <p:cNvSpPr txBox="1">
            <a:spLocks/>
          </p:cNvSpPr>
          <p:nvPr/>
        </p:nvSpPr>
        <p:spPr>
          <a:xfrm>
            <a:off x="1372274" y="28378550"/>
            <a:ext cx="13055014" cy="10887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096" b="1" dirty="0"/>
              <a:t>Tekniske råd</a:t>
            </a:r>
          </a:p>
          <a:p>
            <a:endParaRPr lang="nb-NO" sz="5096" b="1" dirty="0"/>
          </a:p>
          <a:p>
            <a:r>
              <a:rPr lang="nb-NO" sz="5096" dirty="0"/>
              <a:t>Bruk Arial til overskrifter og Arial eller Georgia til brødtekst. Vi anbefaler skriftstørrelse mellom 25 og 40 for brødteksten. Ikke gå under 18 i brødteksten. </a:t>
            </a:r>
          </a:p>
          <a:p>
            <a:r>
              <a:rPr lang="nb-NO" sz="5096" dirty="0"/>
              <a:t>Bilder må ha god oppløsning. Bruk bilder med minst 300 </a:t>
            </a:r>
            <a:r>
              <a:rPr lang="nb-NO" sz="5096" dirty="0" err="1"/>
              <a:t>dpi</a:t>
            </a:r>
            <a:r>
              <a:rPr lang="nb-NO" sz="5096" dirty="0"/>
              <a:t>. Du kan sjekke ved å zoome inn til 100 %. </a:t>
            </a:r>
          </a:p>
          <a:p>
            <a:r>
              <a:rPr lang="nb-NO" sz="5096" dirty="0"/>
              <a:t>Prøv å unngå for mange logoer. Mange logoer forstyrrer leseropplevelsen. Skriv bidragsytere i teksten. </a:t>
            </a:r>
            <a:endParaRPr lang="nn-NO" sz="5096" dirty="0"/>
          </a:p>
        </p:txBody>
      </p:sp>
      <p:sp>
        <p:nvSpPr>
          <p:cNvPr id="14" name="Plassholder for innhold 6"/>
          <p:cNvSpPr txBox="1">
            <a:spLocks/>
          </p:cNvSpPr>
          <p:nvPr/>
        </p:nvSpPr>
        <p:spPr>
          <a:xfrm>
            <a:off x="15388519" y="35929316"/>
            <a:ext cx="13685937" cy="263652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096" b="1" dirty="0"/>
              <a:t>Referanser</a:t>
            </a:r>
          </a:p>
          <a:p>
            <a:r>
              <a:rPr lang="nb-NO" sz="5096" dirty="0"/>
              <a:t>Gode råd om akademiske postere finner du her: </a:t>
            </a:r>
            <a:r>
              <a:rPr lang="nb-NO" sz="5096" dirty="0">
                <a:hlinkClick r:id="rId3"/>
              </a:rPr>
              <a:t>https://tos.org/pdfs/sci_speaking.pdf</a:t>
            </a:r>
            <a:endParaRPr lang="nb-NO" sz="5096" dirty="0"/>
          </a:p>
          <a:p>
            <a:r>
              <a:rPr lang="nb-NO" sz="5096" dirty="0">
                <a:hlinkClick r:id="rId4"/>
              </a:rPr>
              <a:t>https://hub.wiley.com/community/exchanges/discover/blog/2016/11/16/you-can-design-an-effective-conference-poster-5-tips-for-success</a:t>
            </a:r>
            <a:r>
              <a:rPr lang="nb-NO" sz="5096" dirty="0"/>
              <a:t> </a:t>
            </a:r>
          </a:p>
          <a:p>
            <a:endParaRPr lang="nb-NO" sz="5096" dirty="0"/>
          </a:p>
        </p:txBody>
      </p:sp>
      <p:sp>
        <p:nvSpPr>
          <p:cNvPr id="15" name="Plassholder for innhold 7"/>
          <p:cNvSpPr txBox="1">
            <a:spLocks/>
          </p:cNvSpPr>
          <p:nvPr/>
        </p:nvSpPr>
        <p:spPr>
          <a:xfrm>
            <a:off x="1137411" y="8604434"/>
            <a:ext cx="27962099" cy="14621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963" dirty="0"/>
              <a:t>Etternavn, Fornavn, Tilhørighet; Etternavn, Fornavn, Tilhørighet</a:t>
            </a:r>
          </a:p>
        </p:txBody>
      </p:sp>
    </p:spTree>
    <p:extLst>
      <p:ext uri="{BB962C8B-B14F-4D97-AF65-F5344CB8AC3E}">
        <p14:creationId xmlns:p14="http://schemas.microsoft.com/office/powerpoint/2010/main" val="151127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0639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319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415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4293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381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44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1403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827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866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105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474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6034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2189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09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7627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2681642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-ppt-mal-poster-a1-h (6)" id="{16F6544D-15E0-4E73-A1A2-880E563B7A08}" vid="{04E70EE4-2DCF-42DB-B902-C7EF6601E5BE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-ppt-mal-poster-a1-h (6)" id="{16F6544D-15E0-4E73-A1A2-880E563B7A08}" vid="{A8B06F78-8BE3-48C5-BB33-ED1015638222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-ppt-mal-poster-a1-h (6)" id="{16F6544D-15E0-4E73-A1A2-880E563B7A08}" vid="{C2F722D4-65BC-408F-B4FD-28FD8533816F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-ppt-mal-poster-a1-h (6)" id="{16F6544D-15E0-4E73-A1A2-880E563B7A08}" vid="{AAF80E71-5AA7-484E-9471-A2001064AFD8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5713</TotalTime>
  <Words>372</Words>
  <Application>Microsoft Office PowerPoint</Application>
  <PresentationFormat>Egendefinert</PresentationFormat>
  <Paragraphs>28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.AppleSystemUIFont</vt:lpstr>
      <vt:lpstr>Arial</vt:lpstr>
      <vt:lpstr>Calibri</vt:lpstr>
      <vt:lpstr>HVL_lys blå</vt:lpstr>
      <vt:lpstr>HVL_lys blå ENG</vt:lpstr>
      <vt:lpstr>HVL_mørk blå </vt:lpstr>
      <vt:lpstr>HVL_mørk blå  ENG</vt:lpstr>
      <vt:lpstr>Hva handler dette om?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Helge Olsen</cp:lastModifiedBy>
  <cp:revision>40</cp:revision>
  <dcterms:created xsi:type="dcterms:W3CDTF">2016-11-30T08:20:17Z</dcterms:created>
  <dcterms:modified xsi:type="dcterms:W3CDTF">2023-11-20T10:29:03Z</dcterms:modified>
</cp:coreProperties>
</file>